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  <p:sldMasterId id="2147483749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 type="screen16x9"/>
  <p:notesSz cx="6858000" cy="9144000"/>
  <p:embeddedFontLst>
    <p:embeddedFont>
      <p:font typeface="Montserrat SemiBold" pitchFamily="2" charset="77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Light" panose="02000000000000000000" pitchFamily="2" charset="0"/>
      <p:regular r:id="rId63"/>
      <p:bold r:id="rId64"/>
      <p:italic r:id="rId65"/>
      <p:boldItalic r:id="rId66"/>
    </p:embeddedFont>
    <p:embeddedFont>
      <p:font typeface="Roboto Medium" panose="02000000000000000000" pitchFamily="2" charset="0"/>
      <p:regular r:id="rId67"/>
      <p:bold r:id="rId68"/>
      <p:italic r:id="rId69"/>
      <p:boldItalic r:id="rId70"/>
    </p:embeddedFont>
    <p:embeddedFont>
      <p:font typeface="Roboto Mono" pitchFamily="2" charset="0"/>
      <p:regular r:id="rId71"/>
      <p:bold r:id="rId72"/>
      <p:italic r:id="rId73"/>
      <p:boldItalic r:id="rId74"/>
    </p:embeddedFont>
    <p:embeddedFont>
      <p:font typeface="Roboto Thin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font" Target="fonts/font24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55aabcb5e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55aabcb5e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55aabcb5e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55aabcb5e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5aabcb5e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55aabcb5e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55aabcb5e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55aabcb5e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55aabcb5e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55aabcb5e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55aabcb5e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55aabcb5e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55aabcb5e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55aabcb5e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55aabcb5e8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55aabcb5e8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55aabcb5e8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55aabcb5e8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55aabcb5e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55aabcb5e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55aabcb5e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55aabcb5e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55aabcb5e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55aabcb5e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55aabcb5e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55aabcb5e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55aabcb5e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55aabcb5e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55aabcb5e8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55aabcb5e8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55aabcb5e8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55aabcb5e8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55aabcb5e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55aabcb5e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55aabcb5e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55aabcb5e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55aabcb5e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55aabcb5e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55aabcb5e8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55aabcb5e8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5aabcb5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55aabcb5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55aabcb5e8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55aabcb5e8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55aabcb5e8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55aabcb5e8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55aabcb5e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55aabcb5e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55aabcb5e8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55aabcb5e8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55aabcb5e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55aabcb5e8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55aabcb5e8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55aabcb5e8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55aabcb5e8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" name="Google Shape;2454;g55aabcb5e8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55aabcb5e8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55aabcb5e8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55aabcb5e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55aabcb5e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55aabcb5e8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55aabcb5e8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5aabcb5e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5aabcb5e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55aabcb5e8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55aabcb5e8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55aabcb5e8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55aabcb5e8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55aabcb5e8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55aabcb5e8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55aabcb5e8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55aabcb5e8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55aabcb5e8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55aabcb5e8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55aabcb5e8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55aabcb5e8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55aabcb5e8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55aabcb5e8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55aabcb5e8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55aabcb5e8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55aabcb5e8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55aabcb5e8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55aabcb5e8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55aabcb5e8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55aabcb5e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55aabcb5e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55aabcb5e8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55aabcb5e8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55aabcb5e8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55aabcb5e8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www.eccouncil.org</a:t>
            </a:r>
            <a:r>
              <a:rPr lang="en-US" dirty="0"/>
              <a:t>/programs/certified-ethical-hacker-</a:t>
            </a:r>
            <a:r>
              <a:rPr lang="en-US" dirty="0" err="1"/>
              <a:t>ceh</a:t>
            </a:r>
            <a:r>
              <a:rPr lang="en-US" dirty="0"/>
              <a:t>/</a:t>
            </a:r>
            <a:r>
              <a:rPr lang="en-US" dirty="0" err="1"/>
              <a:t>ceh</a:t>
            </a:r>
            <a:r>
              <a:rPr lang="en-US" dirty="0"/>
              <a:t>-assessment/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55aabcb5e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55aabcb5e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5636d19e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5636d19e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55aabcb5e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55aabcb5e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5636d19e6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5636d19e6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1</a:t>
            </a:r>
            <a:endParaRPr/>
          </a:p>
        </p:txBody>
      </p:sp>
      <p:sp>
        <p:nvSpPr>
          <p:cNvPr id="2030" name="Google Shape;2030;p10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1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Breakdown</a:t>
            </a:r>
            <a:endParaRPr/>
          </a:p>
        </p:txBody>
      </p:sp>
      <p:sp>
        <p:nvSpPr>
          <p:cNvPr id="2120" name="Google Shape;2120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21" name="Google Shape;2121;p11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22" name="Google Shape;2122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2128" name="Google Shape;2128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29" name="Google Shape;2129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0" name="Google Shape;2130;p11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3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2137" name="Google Shape;2137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138" name="Google Shape;2138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39" name="Google Shape;2139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</a:t>
            </a:r>
            <a:endParaRPr/>
          </a:p>
        </p:txBody>
      </p:sp>
      <p:sp>
        <p:nvSpPr>
          <p:cNvPr id="2141" name="Google Shape;2141;p114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14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114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14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14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4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4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14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9" name="Google Shape;214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2155" name="Google Shape;2155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/>
          </a:p>
        </p:txBody>
      </p:sp>
      <p:sp>
        <p:nvSpPr>
          <p:cNvPr id="2156" name="Google Shape;2156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57" name="Google Shape;2157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1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 - </a:t>
            </a:r>
            <a:r>
              <a:rPr lang="en" b="1"/>
              <a:t>Networking 101, Networking Security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 - </a:t>
            </a:r>
            <a:r>
              <a:rPr lang="en" b="1"/>
              <a:t>Cyber 101, Web Development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- </a:t>
            </a:r>
            <a:r>
              <a:rPr lang="en" b="1"/>
              <a:t>Cyber 101, Networking 101, Operating Systems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Protocols- </a:t>
            </a:r>
            <a:r>
              <a:rPr lang="en" b="1">
                <a:solidFill>
                  <a:schemeClr val="dk1"/>
                </a:solidFill>
              </a:rPr>
              <a:t>Networking 101, Networking Security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Operations- </a:t>
            </a:r>
            <a:r>
              <a:rPr lang="en" b="1"/>
              <a:t>Penetration Testing, Web Vulnerabilities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technologies- </a:t>
            </a:r>
            <a:r>
              <a:rPr lang="en" b="1"/>
              <a:t>Not Covered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Technologies- </a:t>
            </a:r>
            <a:r>
              <a:rPr lang="en" b="1"/>
              <a:t>Not Covered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archiving- </a:t>
            </a:r>
            <a:r>
              <a:rPr lang="en" b="1"/>
              <a:t>Not Covered</a:t>
            </a:r>
            <a:endParaRPr b="1"/>
          </a:p>
        </p:txBody>
      </p:sp>
      <p:sp>
        <p:nvSpPr>
          <p:cNvPr id="2159" name="Google Shape;2159;p115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15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5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5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115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115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115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115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7" name="Google Shape;216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73" name="Google Shape;2173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74" name="Google Shape;2174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6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these options is the most secure procedure for strong backup tapes?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climate controlled facility offsite.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Inside the data center for faster retrieval in a fireproof safe.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cool dry environment.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On a different floor in the same building. </a:t>
            </a:r>
            <a:endParaRPr sz="1800"/>
          </a:p>
        </p:txBody>
      </p:sp>
      <p:pic>
        <p:nvPicPr>
          <p:cNvPr id="2176" name="Google Shape;217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#1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82" name="Google Shape;218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83" name="Google Shape;2183;p1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17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these options is the most secure procedure for strong backup tapes?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>
                <a:highlight>
                  <a:srgbClr val="FFFF00"/>
                </a:highlight>
              </a:rPr>
              <a:t>In a climate controlled facility offsite.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Inside the data center for faster retrieval in a fireproof safe.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 a cool dry environment.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On a different floor in the same building. </a:t>
            </a:r>
            <a:endParaRPr sz="1800"/>
          </a:p>
        </p:txBody>
      </p:sp>
      <p:pic>
        <p:nvPicPr>
          <p:cNvPr id="2185" name="Google Shape;218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#2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191" name="Google Shape;2191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92" name="Google Shape;2192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18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the greatest threat posed by backups?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An un-encrypted backup can be misplaced or stolen.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 is incomplete because no verification was performed.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the source of Malware or illicit information.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unavailable during disaster recovery.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2194" name="Google Shape;219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Sample Question #2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2200" name="Google Shape;2200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01" name="Google Shape;2201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19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the greatest threat posed by backups?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>
                <a:highlight>
                  <a:srgbClr val="FFFF00"/>
                </a:highlight>
              </a:rPr>
              <a:t>An un-encrypted backup can be misplaced or stolen.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 is incomplete because no verification was performed.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the source of Malware or illicit information.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backup is unavailable during disaster recovery.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2203" name="Google Shape;220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Domain 2: Analysis and Assessment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09" name="Google Shape;2209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210" name="Google Shape;2210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11" name="Google Shape;2211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0"/>
          <p:cNvSpPr txBox="1">
            <a:spLocks noGrp="1"/>
          </p:cNvSpPr>
          <p:nvPr>
            <p:ph type="body" idx="3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Data Analysis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System Analysis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Risk Assessment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/>
              <a:t>Technical assessment methods</a:t>
            </a:r>
            <a:endParaRPr sz="1800"/>
          </a:p>
        </p:txBody>
      </p:sp>
      <p:sp>
        <p:nvSpPr>
          <p:cNvPr id="2213" name="Google Shape;2213;p120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0"/>
          <p:cNvSpPr/>
          <p:nvPr/>
        </p:nvSpPr>
        <p:spPr>
          <a:xfrm>
            <a:off x="504575" y="1754525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20"/>
          <p:cNvSpPr/>
          <p:nvPr/>
        </p:nvSpPr>
        <p:spPr>
          <a:xfrm>
            <a:off x="504575" y="222480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0"/>
          <p:cNvSpPr/>
          <p:nvPr/>
        </p:nvSpPr>
        <p:spPr>
          <a:xfrm>
            <a:off x="504575" y="2695063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7" name="Google Shape;221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Domain 2: Analysis and Assessment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23" name="Google Shape;2223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 Class:</a:t>
            </a:r>
            <a:endParaRPr/>
          </a:p>
        </p:txBody>
      </p:sp>
      <p:sp>
        <p:nvSpPr>
          <p:cNvPr id="2224" name="Google Shape;2224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25" name="Google Shape;2225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1"/>
          <p:cNvSpPr txBox="1">
            <a:spLocks noGrp="1"/>
          </p:cNvSpPr>
          <p:nvPr>
            <p:ph type="body" idx="3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Data Analysis - </a:t>
            </a:r>
            <a:r>
              <a:rPr lang="en" sz="1800" b="1" dirty="0"/>
              <a:t>SIEMS</a:t>
            </a:r>
            <a:endParaRPr sz="1800" b="1" dirty="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System Analysis - </a:t>
            </a:r>
            <a:r>
              <a:rPr lang="en" sz="1800" b="1" dirty="0"/>
              <a:t>Operating Systems, SIEMS</a:t>
            </a:r>
            <a:endParaRPr sz="1800" b="1" dirty="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 dirty="0"/>
              <a:t>Risk Assessment - </a:t>
            </a:r>
            <a:r>
              <a:rPr lang="en" sz="1800" b="1" dirty="0"/>
              <a:t>GRC</a:t>
            </a:r>
            <a:endParaRPr sz="1800" b="1" dirty="0"/>
          </a:p>
          <a:p>
            <a:pPr marL="457200" lvl="0" indent="-342900" algn="l" rtl="0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 dirty="0"/>
              <a:t>Technical assessment methods - </a:t>
            </a:r>
            <a:r>
              <a:rPr lang="en" sz="1800" b="1" dirty="0"/>
              <a:t>Not Covered</a:t>
            </a:r>
            <a:endParaRPr sz="1800" b="1" dirty="0"/>
          </a:p>
        </p:txBody>
      </p:sp>
      <p:sp>
        <p:nvSpPr>
          <p:cNvPr id="2227" name="Google Shape;2227;p121"/>
          <p:cNvSpPr/>
          <p:nvPr/>
        </p:nvSpPr>
        <p:spPr>
          <a:xfrm>
            <a:off x="536379" y="1292201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21"/>
          <p:cNvSpPr/>
          <p:nvPr/>
        </p:nvSpPr>
        <p:spPr>
          <a:xfrm>
            <a:off x="536379" y="1762476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21"/>
          <p:cNvSpPr/>
          <p:nvPr/>
        </p:nvSpPr>
        <p:spPr>
          <a:xfrm>
            <a:off x="536379" y="2703014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1" name="Google Shape;223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228;p121">
            <a:extLst>
              <a:ext uri="{FF2B5EF4-FFF2-40B4-BE49-F238E27FC236}">
                <a16:creationId xmlns:a16="http://schemas.microsoft.com/office/drawing/2014/main" id="{883EF8A3-BA41-1A44-84B7-B7626313B882}"/>
              </a:ext>
            </a:extLst>
          </p:cNvPr>
          <p:cNvSpPr/>
          <p:nvPr/>
        </p:nvSpPr>
        <p:spPr>
          <a:xfrm>
            <a:off x="536379" y="2232739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8" name="Google Shape;2038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Explain what the Certified Ethical Hacker Exam is and which Info Sec fields would benefit from obtaining the certification.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the requirements, prerequisites and details of the exam.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List the Domains covered in the exam that have/haven't been covered previously in our class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Complete a practice test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98225" y="134762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48700" y="2203450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4"/>
          <p:cNvSpPr/>
          <p:nvPr/>
        </p:nvSpPr>
        <p:spPr>
          <a:xfrm>
            <a:off x="448700" y="2831713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4"/>
          <p:cNvSpPr/>
          <p:nvPr/>
        </p:nvSpPr>
        <p:spPr>
          <a:xfrm>
            <a:off x="448700" y="3660127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#1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37" name="Google Shape;2237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38" name="Google Shape;2238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2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 Risk Management, how is the term “likelihood” related to the concept of "threat?"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vulnerability is a threat-source.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a possible threat-source that may exploit a vulnerability.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likely source of a threat that could exploit a vulnerability.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threat-source will exploit a vulnerability. </a:t>
            </a:r>
            <a:endParaRPr sz="1800"/>
          </a:p>
        </p:txBody>
      </p:sp>
      <p:pic>
        <p:nvPicPr>
          <p:cNvPr id="2240" name="Google Shape;224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#1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46" name="Google Shape;2246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7" name="Google Shape;2247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23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 Risk Management, how is the term “likelihood” related to the concept of "threat?"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probability that a vulnerability is a threat-source.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a possible threat-source that may exploit a vulnerability.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Likelihood is the likely source of a threat that could exploit a vulnerability.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rgbClr val="24292E"/>
                </a:solidFill>
                <a:highlight>
                  <a:srgbClr val="FFFF00"/>
                </a:highlight>
              </a:rPr>
              <a:t>Likelihood is the probability that a threat-source will exploit a vulnerability. </a:t>
            </a:r>
            <a:endParaRPr sz="1800" b="1">
              <a:highlight>
                <a:srgbClr val="FFFF00"/>
              </a:highlight>
            </a:endParaRPr>
          </a:p>
        </p:txBody>
      </p:sp>
      <p:pic>
        <p:nvPicPr>
          <p:cNvPr id="2249" name="Google Shape;224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55" name="Google Shape;2255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56" name="Google Shape;2256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124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rgbClr val="24292E"/>
                </a:solidFill>
              </a:rPr>
              <a:t>Threats x Vulnerabilities</a:t>
            </a:r>
            <a:r>
              <a:rPr lang="en" sz="1800">
                <a:solidFill>
                  <a:srgbClr val="24292E"/>
                </a:solidFill>
              </a:rPr>
              <a:t> is referred to as the: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assessment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Disaster recovery formula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BIA equation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 equation 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58" name="Google Shape;225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#2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64" name="Google Shape;226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65" name="Google Shape;226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25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4292E"/>
                </a:solidFill>
              </a:rPr>
              <a:t>Threats x Vulnerabilities</a:t>
            </a:r>
            <a:r>
              <a:rPr lang="en" sz="1800">
                <a:solidFill>
                  <a:srgbClr val="24292E"/>
                </a:solidFill>
              </a:rPr>
              <a:t> is referred to as the: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assessment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Disaster recovery formula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BIA equation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 b="1">
                <a:solidFill>
                  <a:srgbClr val="24292E"/>
                </a:solidFill>
                <a:highlight>
                  <a:srgbClr val="FFFF00"/>
                </a:highlight>
              </a:rPr>
              <a:t>Risk equation </a:t>
            </a:r>
            <a:endParaRPr sz="1800" b="1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pic>
        <p:nvPicPr>
          <p:cNvPr id="2267" name="Google Shape;226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#3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73" name="Google Shape;2273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74" name="Google Shape;2274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6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________________ is an entity or event with the potential to adversely impact a system through unauthorized access, destruction, disclosures, denial of service, or modification of data.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Threat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Attack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Vulnerability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76" name="Google Shape;22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Sample Question #3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82" name="Google Shape;228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83" name="Google Shape;2283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127"/>
          <p:cNvSpPr txBox="1">
            <a:spLocks noGrp="1"/>
          </p:cNvSpPr>
          <p:nvPr>
            <p:ph type="body" idx="3"/>
          </p:nvPr>
        </p:nvSpPr>
        <p:spPr>
          <a:xfrm>
            <a:off x="0" y="98670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________________ is an entity or event with the potential to adversely impact a system through unauthorized access, destruction, disclosures, denial of service, or modification of data.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 b="1">
                <a:solidFill>
                  <a:srgbClr val="24292E"/>
                </a:solidFill>
                <a:highlight>
                  <a:srgbClr val="FFFF00"/>
                </a:highlight>
              </a:rPr>
              <a:t>Threat </a:t>
            </a:r>
            <a:endParaRPr sz="1800"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Attack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Risk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Vulnerability</a:t>
            </a:r>
            <a:endParaRPr sz="1800">
              <a:solidFill>
                <a:srgbClr val="24292E"/>
              </a:solidFill>
            </a:endParaRPr>
          </a:p>
        </p:txBody>
      </p:sp>
      <p:pic>
        <p:nvPicPr>
          <p:cNvPr id="2285" name="Google Shape;228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Domain 3: Security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91" name="Google Shape;2291;p128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292" name="Google Shape;2292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93" name="Google Shape;2293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28"/>
          <p:cNvSpPr txBox="1">
            <a:spLocks noGrp="1"/>
          </p:cNvSpPr>
          <p:nvPr>
            <p:ph type="body" idx="3"/>
          </p:nvPr>
        </p:nvSpPr>
        <p:spPr>
          <a:xfrm>
            <a:off x="-170075" y="1115700"/>
            <a:ext cx="5090400" cy="3947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Systems security controls 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Application/file server 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Firewalls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</a:t>
            </a:r>
            <a:r>
              <a:rPr lang="en" b="1"/>
              <a:t> 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Security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Physical Security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Threat Modeling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Verification procedures </a:t>
            </a:r>
            <a:endParaRPr b="1"/>
          </a:p>
        </p:txBody>
      </p:sp>
      <p:pic>
        <p:nvPicPr>
          <p:cNvPr id="2295" name="Google Shape;229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28"/>
          <p:cNvSpPr txBox="1"/>
          <p:nvPr/>
        </p:nvSpPr>
        <p:spPr>
          <a:xfrm>
            <a:off x="4261450" y="924550"/>
            <a:ext cx="4728900" cy="3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 implications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Privacy/ confidentiality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Biometrics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Wireless access technology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Trusted Networks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 </a:t>
            </a:r>
            <a:endParaRPr/>
          </a:p>
        </p:txBody>
      </p:sp>
      <p:sp>
        <p:nvSpPr>
          <p:cNvPr id="2297" name="Google Shape;2297;p128"/>
          <p:cNvSpPr/>
          <p:nvPr/>
        </p:nvSpPr>
        <p:spPr>
          <a:xfrm>
            <a:off x="403482" y="1208534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128"/>
          <p:cNvSpPr/>
          <p:nvPr/>
        </p:nvSpPr>
        <p:spPr>
          <a:xfrm>
            <a:off x="403482" y="1568159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128"/>
          <p:cNvSpPr/>
          <p:nvPr/>
        </p:nvSpPr>
        <p:spPr>
          <a:xfrm>
            <a:off x="403482" y="1962322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28"/>
          <p:cNvSpPr/>
          <p:nvPr/>
        </p:nvSpPr>
        <p:spPr>
          <a:xfrm>
            <a:off x="403482" y="2356509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28"/>
          <p:cNvSpPr/>
          <p:nvPr/>
        </p:nvSpPr>
        <p:spPr>
          <a:xfrm>
            <a:off x="403482" y="2740340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28"/>
          <p:cNvSpPr/>
          <p:nvPr/>
        </p:nvSpPr>
        <p:spPr>
          <a:xfrm>
            <a:off x="403482" y="3090422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28"/>
          <p:cNvSpPr/>
          <p:nvPr/>
        </p:nvSpPr>
        <p:spPr>
          <a:xfrm>
            <a:off x="403482" y="3488234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28"/>
          <p:cNvSpPr/>
          <p:nvPr/>
        </p:nvSpPr>
        <p:spPr>
          <a:xfrm>
            <a:off x="403482" y="3888129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28"/>
          <p:cNvSpPr/>
          <p:nvPr/>
        </p:nvSpPr>
        <p:spPr>
          <a:xfrm>
            <a:off x="4476080" y="1112361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28"/>
          <p:cNvSpPr/>
          <p:nvPr/>
        </p:nvSpPr>
        <p:spPr>
          <a:xfrm>
            <a:off x="4476080" y="1501461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28"/>
          <p:cNvSpPr/>
          <p:nvPr/>
        </p:nvSpPr>
        <p:spPr>
          <a:xfrm>
            <a:off x="4476080" y="1890561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28"/>
          <p:cNvSpPr/>
          <p:nvPr/>
        </p:nvSpPr>
        <p:spPr>
          <a:xfrm>
            <a:off x="4476080" y="2279661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28"/>
          <p:cNvSpPr/>
          <p:nvPr/>
        </p:nvSpPr>
        <p:spPr>
          <a:xfrm>
            <a:off x="4476080" y="2668761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28"/>
          <p:cNvSpPr/>
          <p:nvPr/>
        </p:nvSpPr>
        <p:spPr>
          <a:xfrm>
            <a:off x="4476080" y="3050286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8"/>
          <p:cNvSpPr/>
          <p:nvPr/>
        </p:nvSpPr>
        <p:spPr>
          <a:xfrm>
            <a:off x="4476080" y="3407886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8"/>
          <p:cNvSpPr/>
          <p:nvPr/>
        </p:nvSpPr>
        <p:spPr>
          <a:xfrm>
            <a:off x="4476080" y="3765486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Domain 3: Security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18" name="Google Shape;2318;p129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9" name="Google Shape;2319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20" name="Google Shape;232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129"/>
          <p:cNvSpPr txBox="1">
            <a:spLocks noGrp="1"/>
          </p:cNvSpPr>
          <p:nvPr>
            <p:ph type="body" idx="3"/>
          </p:nvPr>
        </p:nvSpPr>
        <p:spPr>
          <a:xfrm>
            <a:off x="-170075" y="1115700"/>
            <a:ext cx="5090400" cy="3947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Systems security controls - </a:t>
            </a:r>
            <a:r>
              <a:rPr lang="en" b="1"/>
              <a:t>Network Security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Application/file server - </a:t>
            </a:r>
            <a:r>
              <a:rPr lang="en" b="1"/>
              <a:t>Web Vulnerabilities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Firewalls - </a:t>
            </a:r>
            <a:r>
              <a:rPr lang="en" b="1"/>
              <a:t>Network Security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- </a:t>
            </a:r>
            <a:r>
              <a:rPr lang="en" b="1"/>
              <a:t>Cryptography 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Security - </a:t>
            </a:r>
            <a:r>
              <a:rPr lang="en" b="1"/>
              <a:t>Network Security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Physical Security - </a:t>
            </a:r>
            <a:r>
              <a:rPr lang="en" b="1"/>
              <a:t>Not Covered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Threat Modeling - </a:t>
            </a:r>
            <a:r>
              <a:rPr lang="en" b="1"/>
              <a:t>GRC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Verification procedures - </a:t>
            </a:r>
            <a:r>
              <a:rPr lang="en" b="1"/>
              <a:t>SIEMS</a:t>
            </a:r>
            <a:endParaRPr b="1"/>
          </a:p>
        </p:txBody>
      </p:sp>
      <p:pic>
        <p:nvPicPr>
          <p:cNvPr id="2322" name="Google Shape;232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29"/>
          <p:cNvSpPr txBox="1"/>
          <p:nvPr/>
        </p:nvSpPr>
        <p:spPr>
          <a:xfrm>
            <a:off x="4261450" y="924550"/>
            <a:ext cx="4728900" cy="3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Security policy implications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Privacy/ confidentiality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Biometrics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Wireless access technology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Trusted Networks -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Covered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Vulnerabilities - </a:t>
            </a:r>
            <a:r>
              <a:rPr lang="en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Vulnerabilities, Penetration Testing</a:t>
            </a:r>
            <a:endParaRPr dirty="0"/>
          </a:p>
        </p:txBody>
      </p:sp>
      <p:sp>
        <p:nvSpPr>
          <p:cNvPr id="2324" name="Google Shape;2324;p129"/>
          <p:cNvSpPr/>
          <p:nvPr/>
        </p:nvSpPr>
        <p:spPr>
          <a:xfrm>
            <a:off x="411435" y="1176728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129"/>
          <p:cNvSpPr/>
          <p:nvPr/>
        </p:nvSpPr>
        <p:spPr>
          <a:xfrm>
            <a:off x="411435" y="1568157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29"/>
          <p:cNvSpPr/>
          <p:nvPr/>
        </p:nvSpPr>
        <p:spPr>
          <a:xfrm>
            <a:off x="411435" y="2324703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29"/>
          <p:cNvSpPr/>
          <p:nvPr/>
        </p:nvSpPr>
        <p:spPr>
          <a:xfrm>
            <a:off x="411435" y="2700583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129"/>
          <p:cNvSpPr/>
          <p:nvPr/>
        </p:nvSpPr>
        <p:spPr>
          <a:xfrm>
            <a:off x="411435" y="1962320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29"/>
          <p:cNvSpPr/>
          <p:nvPr/>
        </p:nvSpPr>
        <p:spPr>
          <a:xfrm>
            <a:off x="411435" y="3098371"/>
            <a:ext cx="178200" cy="1764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129"/>
          <p:cNvSpPr/>
          <p:nvPr/>
        </p:nvSpPr>
        <p:spPr>
          <a:xfrm>
            <a:off x="411435" y="3872225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29"/>
          <p:cNvSpPr/>
          <p:nvPr/>
        </p:nvSpPr>
        <p:spPr>
          <a:xfrm>
            <a:off x="4476081" y="1072604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129"/>
          <p:cNvSpPr/>
          <p:nvPr/>
        </p:nvSpPr>
        <p:spPr>
          <a:xfrm>
            <a:off x="4476081" y="1461704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29"/>
          <p:cNvSpPr/>
          <p:nvPr/>
        </p:nvSpPr>
        <p:spPr>
          <a:xfrm>
            <a:off x="4476081" y="1850804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129"/>
          <p:cNvSpPr/>
          <p:nvPr/>
        </p:nvSpPr>
        <p:spPr>
          <a:xfrm>
            <a:off x="4476081" y="2239904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29"/>
          <p:cNvSpPr/>
          <p:nvPr/>
        </p:nvSpPr>
        <p:spPr>
          <a:xfrm>
            <a:off x="4476081" y="2629004"/>
            <a:ext cx="178200" cy="1764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29"/>
          <p:cNvSpPr/>
          <p:nvPr/>
        </p:nvSpPr>
        <p:spPr>
          <a:xfrm>
            <a:off x="4476081" y="3034382"/>
            <a:ext cx="178200" cy="1764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129"/>
          <p:cNvSpPr/>
          <p:nvPr/>
        </p:nvSpPr>
        <p:spPr>
          <a:xfrm>
            <a:off x="4476081" y="3407884"/>
            <a:ext cx="178200" cy="1764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129"/>
          <p:cNvSpPr/>
          <p:nvPr/>
        </p:nvSpPr>
        <p:spPr>
          <a:xfrm>
            <a:off x="4476081" y="3773435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331;p129">
            <a:extLst>
              <a:ext uri="{FF2B5EF4-FFF2-40B4-BE49-F238E27FC236}">
                <a16:creationId xmlns:a16="http://schemas.microsoft.com/office/drawing/2014/main" id="{FF057067-365D-CB48-9088-F858BE717A18}"/>
              </a:ext>
            </a:extLst>
          </p:cNvPr>
          <p:cNvSpPr/>
          <p:nvPr/>
        </p:nvSpPr>
        <p:spPr>
          <a:xfrm>
            <a:off x="411435" y="3493025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#1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45" name="Google Shape;2345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46" name="Google Shape;234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130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Which of the following tools can be used for passive OS fingerprinting?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Tracert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48" name="Google Shape;234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#1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54" name="Google Shape;2354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355" name="Google Shape;2355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31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tools can be used for passive OS fingerprinting?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tcpdump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ping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AutoNum type="arabicPeriod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Tracert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57" name="Google Shape;235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CEH</a:t>
            </a:r>
            <a:endParaRPr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51" name="Google Shape;2051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63" name="Google Shape;2363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64" name="Google Shape;2364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2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</a:rPr>
              <a:t>Which of the following is a low-tech way of gaining unauthorized access to systems?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 Sniffing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Social engineering 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Scanning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Eavesdropping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66" name="Google Shape;236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#2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72" name="Google Shape;2372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73" name="Google Shape;237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133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is a low-tech way of gaining unauthorized access to systems?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Sniffing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 b="1">
                <a:solidFill>
                  <a:srgbClr val="24292E"/>
                </a:solidFill>
                <a:highlight>
                  <a:srgbClr val="FFFF00"/>
                </a:highlight>
              </a:rPr>
              <a:t>Social engineering </a:t>
            </a:r>
            <a:endParaRPr sz="1800"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Scanning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Eavesdropping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75" name="Google Shape;2375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#3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81" name="Google Shape;2381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82" name="Google Shape;2382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134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statements is TRUE?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3 of the OSI model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2 of the OSI model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the Layer 1 of the OSI model</a:t>
            </a:r>
            <a:endParaRPr sz="1800">
              <a:solidFill>
                <a:srgbClr val="24292E"/>
              </a:solidFill>
            </a:endParaRPr>
          </a:p>
          <a:p>
            <a:pPr marL="914400" marR="152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both Layer 2 &amp; Layer 3 of the OSI model 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84" name="Google Shape;238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Sample Question #3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390" name="Google Shape;2390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91" name="Google Shape;239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135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Which of the following statements is TRUE?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Layer 3 of the OSI model</a:t>
            </a:r>
            <a:endParaRPr sz="1800">
              <a:solidFill>
                <a:srgbClr val="24292E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 b="1">
                <a:solidFill>
                  <a:srgbClr val="24292E"/>
                </a:solidFill>
                <a:highlight>
                  <a:srgbClr val="FFFF00"/>
                </a:highlight>
              </a:rPr>
              <a:t>Sniffers operation on Layer 2 of the OSI model</a:t>
            </a:r>
            <a:endParaRPr sz="1800"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the Layer 1 of the OSI model</a:t>
            </a:r>
            <a:endParaRPr sz="1800">
              <a:solidFill>
                <a:srgbClr val="24292E"/>
              </a:solidFill>
            </a:endParaRPr>
          </a:p>
          <a:p>
            <a:pPr marL="914400" marR="152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AutoNum type="arabicPeriod"/>
            </a:pPr>
            <a:r>
              <a:rPr lang="en" sz="1800">
                <a:solidFill>
                  <a:srgbClr val="24292E"/>
                </a:solidFill>
              </a:rPr>
              <a:t>Sniffers operation on both Layer 2 &amp; Layer 3 of the OSI model 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393" name="Google Shape;239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Domain 4: Tools / Systems Programs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399" name="Google Shape;2399;p136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400" name="Google Shape;2400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401" name="Google Shape;2401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2" name="Google Shape;2402;p136"/>
          <p:cNvSpPr txBox="1">
            <a:spLocks noGrp="1"/>
          </p:cNvSpPr>
          <p:nvPr>
            <p:ph type="body" idx="3"/>
          </p:nvPr>
        </p:nvSpPr>
        <p:spPr>
          <a:xfrm>
            <a:off x="-170075" y="1115700"/>
            <a:ext cx="4431600" cy="3947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/host-based infusion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sniffers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Access control mechanisms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Techniques</a:t>
            </a:r>
            <a:r>
              <a:rPr lang="en" b="1"/>
              <a:t> 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Programming Languages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Scripting Languages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Boundary protection appliances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topologies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Subnetting</a:t>
            </a:r>
            <a:endParaRPr/>
          </a:p>
        </p:txBody>
      </p:sp>
      <p:pic>
        <p:nvPicPr>
          <p:cNvPr id="2403" name="Google Shape;240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36"/>
          <p:cNvSpPr txBox="1"/>
          <p:nvPr/>
        </p:nvSpPr>
        <p:spPr>
          <a:xfrm>
            <a:off x="4618675" y="924550"/>
            <a:ext cx="4525200" cy="3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 Scanning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 Name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Routers/modems/switches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management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environments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Antivirus Systems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analysis tools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Exploitation tools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36"/>
          <p:cNvSpPr/>
          <p:nvPr/>
        </p:nvSpPr>
        <p:spPr>
          <a:xfrm>
            <a:off x="403482" y="1208532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136"/>
          <p:cNvSpPr/>
          <p:nvPr/>
        </p:nvSpPr>
        <p:spPr>
          <a:xfrm>
            <a:off x="403482" y="1568157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136"/>
          <p:cNvSpPr/>
          <p:nvPr/>
        </p:nvSpPr>
        <p:spPr>
          <a:xfrm>
            <a:off x="403482" y="1962320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136"/>
          <p:cNvSpPr/>
          <p:nvPr/>
        </p:nvSpPr>
        <p:spPr>
          <a:xfrm>
            <a:off x="403482" y="2356507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136"/>
          <p:cNvSpPr/>
          <p:nvPr/>
        </p:nvSpPr>
        <p:spPr>
          <a:xfrm>
            <a:off x="403482" y="2740338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136"/>
          <p:cNvSpPr/>
          <p:nvPr/>
        </p:nvSpPr>
        <p:spPr>
          <a:xfrm>
            <a:off x="403482" y="3090420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136"/>
          <p:cNvSpPr/>
          <p:nvPr/>
        </p:nvSpPr>
        <p:spPr>
          <a:xfrm>
            <a:off x="403482" y="3488232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136"/>
          <p:cNvSpPr/>
          <p:nvPr/>
        </p:nvSpPr>
        <p:spPr>
          <a:xfrm>
            <a:off x="403482" y="3888127"/>
            <a:ext cx="1782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136"/>
          <p:cNvSpPr/>
          <p:nvPr/>
        </p:nvSpPr>
        <p:spPr>
          <a:xfrm>
            <a:off x="4841680" y="1104410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136"/>
          <p:cNvSpPr/>
          <p:nvPr/>
        </p:nvSpPr>
        <p:spPr>
          <a:xfrm>
            <a:off x="4841680" y="1493510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136"/>
          <p:cNvSpPr/>
          <p:nvPr/>
        </p:nvSpPr>
        <p:spPr>
          <a:xfrm>
            <a:off x="4841680" y="1882610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136"/>
          <p:cNvSpPr/>
          <p:nvPr/>
        </p:nvSpPr>
        <p:spPr>
          <a:xfrm>
            <a:off x="4841680" y="2271710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136"/>
          <p:cNvSpPr/>
          <p:nvPr/>
        </p:nvSpPr>
        <p:spPr>
          <a:xfrm>
            <a:off x="4841680" y="2660810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136"/>
          <p:cNvSpPr/>
          <p:nvPr/>
        </p:nvSpPr>
        <p:spPr>
          <a:xfrm>
            <a:off x="4841680" y="3042335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136"/>
          <p:cNvSpPr/>
          <p:nvPr/>
        </p:nvSpPr>
        <p:spPr>
          <a:xfrm>
            <a:off x="4841680" y="3399935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136"/>
          <p:cNvSpPr/>
          <p:nvPr/>
        </p:nvSpPr>
        <p:spPr>
          <a:xfrm>
            <a:off x="4841680" y="3757535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136"/>
          <p:cNvSpPr/>
          <p:nvPr/>
        </p:nvSpPr>
        <p:spPr>
          <a:xfrm>
            <a:off x="4841680" y="4190098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136"/>
          <p:cNvSpPr/>
          <p:nvPr/>
        </p:nvSpPr>
        <p:spPr>
          <a:xfrm>
            <a:off x="407379" y="4285914"/>
            <a:ext cx="170400" cy="1764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Domain 4: Tools / Systems Programs 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2428" name="Google Shape;2428;p137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429" name="Google Shape;2429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430" name="Google Shape;2430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137"/>
          <p:cNvSpPr txBox="1">
            <a:spLocks noGrp="1"/>
          </p:cNvSpPr>
          <p:nvPr>
            <p:ph type="body" idx="3"/>
          </p:nvPr>
        </p:nvSpPr>
        <p:spPr>
          <a:xfrm>
            <a:off x="-170075" y="1115700"/>
            <a:ext cx="5207400" cy="3947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/host-based infusion- </a:t>
            </a:r>
            <a:r>
              <a:rPr lang="en" b="1"/>
              <a:t>Net 101, NetSec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 sniffers- </a:t>
            </a:r>
            <a:r>
              <a:rPr lang="en" b="1"/>
              <a:t>Net 101, NetSec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Access control mechanisms- </a:t>
            </a:r>
            <a:r>
              <a:rPr lang="en" b="1"/>
              <a:t>Not Covered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Cryptography Techniques</a:t>
            </a:r>
            <a:r>
              <a:rPr lang="en" b="1"/>
              <a:t> - Cryptography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Programming Languages - </a:t>
            </a:r>
            <a:r>
              <a:rPr lang="en" b="1"/>
              <a:t>Python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Scripting Languages- </a:t>
            </a:r>
            <a:r>
              <a:rPr lang="en" b="1"/>
              <a:t>Web Development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Boundary protection appliances - </a:t>
            </a:r>
            <a:r>
              <a:rPr lang="en" b="1"/>
              <a:t>Net Sec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topologies - </a:t>
            </a:r>
            <a:r>
              <a:rPr lang="en" b="1"/>
              <a:t>Net 101, NetSec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SzPts val="1400"/>
              <a:buChar char="☐"/>
            </a:pPr>
            <a:r>
              <a:rPr lang="en"/>
              <a:t>Subnetting - </a:t>
            </a:r>
            <a:r>
              <a:rPr lang="en" b="1"/>
              <a:t>Not covered</a:t>
            </a:r>
            <a:endParaRPr b="1"/>
          </a:p>
        </p:txBody>
      </p:sp>
      <p:pic>
        <p:nvPicPr>
          <p:cNvPr id="2432" name="Google Shape;243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137"/>
          <p:cNvSpPr txBox="1"/>
          <p:nvPr/>
        </p:nvSpPr>
        <p:spPr>
          <a:xfrm>
            <a:off x="4618675" y="924550"/>
            <a:ext cx="4525200" cy="3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 Scanning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NetSec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 Name System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 101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Routers/modems/switches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 101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scanners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Vulnerability management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Pentest, Web Vulns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environments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/ Windows OS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Antivirus Systems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analysis tools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Roboto"/>
              <a:buChar char="☐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Exploitation tools -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4" name="Google Shape;2434;p137"/>
          <p:cNvSpPr/>
          <p:nvPr/>
        </p:nvSpPr>
        <p:spPr>
          <a:xfrm>
            <a:off x="403483" y="1224437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137"/>
          <p:cNvSpPr/>
          <p:nvPr/>
        </p:nvSpPr>
        <p:spPr>
          <a:xfrm>
            <a:off x="403483" y="1584062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37"/>
          <p:cNvSpPr/>
          <p:nvPr/>
        </p:nvSpPr>
        <p:spPr>
          <a:xfrm>
            <a:off x="403483" y="1978225"/>
            <a:ext cx="178200" cy="1764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37"/>
          <p:cNvSpPr/>
          <p:nvPr/>
        </p:nvSpPr>
        <p:spPr>
          <a:xfrm>
            <a:off x="403483" y="2372412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37"/>
          <p:cNvSpPr/>
          <p:nvPr/>
        </p:nvSpPr>
        <p:spPr>
          <a:xfrm>
            <a:off x="403483" y="2708537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37"/>
          <p:cNvSpPr/>
          <p:nvPr/>
        </p:nvSpPr>
        <p:spPr>
          <a:xfrm>
            <a:off x="403483" y="3106325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137"/>
          <p:cNvSpPr/>
          <p:nvPr/>
        </p:nvSpPr>
        <p:spPr>
          <a:xfrm>
            <a:off x="403483" y="3504137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137"/>
          <p:cNvSpPr/>
          <p:nvPr/>
        </p:nvSpPr>
        <p:spPr>
          <a:xfrm>
            <a:off x="403483" y="3848375"/>
            <a:ext cx="1782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37"/>
          <p:cNvSpPr/>
          <p:nvPr/>
        </p:nvSpPr>
        <p:spPr>
          <a:xfrm>
            <a:off x="4841680" y="1120313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137"/>
          <p:cNvSpPr/>
          <p:nvPr/>
        </p:nvSpPr>
        <p:spPr>
          <a:xfrm>
            <a:off x="4841680" y="1509413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137"/>
          <p:cNvSpPr/>
          <p:nvPr/>
        </p:nvSpPr>
        <p:spPr>
          <a:xfrm>
            <a:off x="4841680" y="1898513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137"/>
          <p:cNvSpPr/>
          <p:nvPr/>
        </p:nvSpPr>
        <p:spPr>
          <a:xfrm>
            <a:off x="4841680" y="2287613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137"/>
          <p:cNvSpPr/>
          <p:nvPr/>
        </p:nvSpPr>
        <p:spPr>
          <a:xfrm>
            <a:off x="4841680" y="2676713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137"/>
          <p:cNvSpPr/>
          <p:nvPr/>
        </p:nvSpPr>
        <p:spPr>
          <a:xfrm>
            <a:off x="4841680" y="3034385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137"/>
          <p:cNvSpPr/>
          <p:nvPr/>
        </p:nvSpPr>
        <p:spPr>
          <a:xfrm>
            <a:off x="4841680" y="3415838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37"/>
          <p:cNvSpPr/>
          <p:nvPr/>
        </p:nvSpPr>
        <p:spPr>
          <a:xfrm>
            <a:off x="4841680" y="3773438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137"/>
          <p:cNvSpPr/>
          <p:nvPr/>
        </p:nvSpPr>
        <p:spPr>
          <a:xfrm>
            <a:off x="4841680" y="4206001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137"/>
          <p:cNvSpPr/>
          <p:nvPr/>
        </p:nvSpPr>
        <p:spPr>
          <a:xfrm>
            <a:off x="407380" y="4246162"/>
            <a:ext cx="170400" cy="1764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57" name="Google Shape;2457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458" name="Google Shape;2458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38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a command line packet analyzer similar to GUI-based Wireshark?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Jack the ripper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Nessus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Tcpdump</a:t>
            </a:r>
            <a:endParaRPr sz="1800"/>
          </a:p>
          <a:p>
            <a:pPr marL="914400" marR="15240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Ethereal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60" name="Google Shape;246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66" name="Google Shape;2466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67" name="Google Shape;2467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39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of the following is a command line packet analyzer similar to GUI-based Wireshark?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Jack the ripper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Nessus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b="1">
                <a:highlight>
                  <a:srgbClr val="FFFF00"/>
                </a:highlight>
              </a:rPr>
              <a:t>Tcpdump</a:t>
            </a:r>
            <a:endParaRPr sz="1800" b="1">
              <a:highlight>
                <a:srgbClr val="FFFF00"/>
              </a:highlight>
            </a:endParaRPr>
          </a:p>
          <a:p>
            <a:pPr marL="914400" marR="152400" lvl="0" indent="-34290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Ethereal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69" name="Google Shape;246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75" name="Google Shape;2475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476" name="Google Shape;2476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40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What does a firewall check to prevent particular ports and applications from getting packets into an organizations?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Transport layer port numbers and application layer headers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Network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Application layer port numbers and the transport layer headers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Presentation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78" name="Google Shape;247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Sample Question #2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84" name="Google Shape;2484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485" name="Google Shape;248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141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What does a firewall check to prevent particular ports and applications from getting packets into an organizations?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>
                <a:solidFill>
                  <a:srgbClr val="24292E"/>
                </a:solidFill>
                <a:highlight>
                  <a:srgbClr val="FFFF00"/>
                </a:highlight>
              </a:rPr>
              <a:t>Transport layer port numbers and application layer headers</a:t>
            </a:r>
            <a:endParaRPr sz="1600"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Network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Application layer port numbers and the transport layer headers</a:t>
            </a:r>
            <a:endParaRPr sz="1600">
              <a:solidFill>
                <a:srgbClr val="24292E"/>
              </a:solidFill>
            </a:endParaRPr>
          </a:p>
          <a:p>
            <a:pPr marL="914400" marR="1524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24292E"/>
                </a:solidFill>
              </a:rPr>
              <a:t>Presentation layer headers and the session layer port numbers</a:t>
            </a:r>
            <a:endParaRPr sz="1600">
              <a:solidFill>
                <a:srgbClr val="24292E"/>
              </a:solidFill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487" name="Google Shape;248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 Certified Ethical Hacker?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</a:t>
            </a:r>
            <a:r>
              <a:rPr lang="en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lang="en" baseline="30000"/>
              <a:t>*</a:t>
            </a:r>
            <a:r>
              <a:rPr lang="en"/>
              <a:t> </a:t>
            </a:r>
            <a:endParaRPr/>
          </a:p>
        </p:txBody>
      </p:sp>
      <p:sp>
        <p:nvSpPr>
          <p:cNvPr id="2058" name="Google Shape;2058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59" name="Google Shape;2059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0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skilled professional who understands how to look for weaknesses and vulnerabilities in target systems.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Uses the same knowledge and tools as a malicious hacker in a lawful and legitimate manner to assess the security posture of a target system.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aseline="30000"/>
              <a:t>* </a:t>
            </a:r>
            <a:r>
              <a:rPr lang="en" sz="1600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lang="en"/>
              <a:t> is an organization that certifies qualified applicants in various e-business and infosec security skills.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provide testing and certification for CEH as well as more advanced certifications for ECSA (Certified SEcurity Analyst) and LPT (Licensed Penetration Tester)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4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domains were </a:t>
            </a:r>
            <a:r>
              <a:rPr lang="en" i="1"/>
              <a:t>not </a:t>
            </a:r>
            <a:r>
              <a:rPr lang="en"/>
              <a:t>covered in class...</a:t>
            </a:r>
            <a:endParaRPr/>
          </a:p>
        </p:txBody>
      </p:sp>
      <p:sp>
        <p:nvSpPr>
          <p:cNvPr id="2498" name="Google Shape;2498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499" name="Google Shape;2499;p1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Domain 5: Procedures and Methodology 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05" name="Google Shape;250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2506" name="Google Shape;2506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507" name="Google Shape;2507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44"/>
          <p:cNvSpPr txBox="1">
            <a:spLocks noGrp="1"/>
          </p:cNvSpPr>
          <p:nvPr>
            <p:ph type="body" idx="3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Public Key Infrastructure (PKI)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Security Architecture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Service-Oriented Architecture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Information security design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N-tier application design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TCP/IP networking</a:t>
            </a:r>
            <a:endParaRPr sz="1800"/>
          </a:p>
          <a:p>
            <a:pPr marL="457200" lvl="0" indent="-342900" algn="l" rtl="0">
              <a:spcBef>
                <a:spcPts val="1500"/>
              </a:spcBef>
              <a:spcAft>
                <a:spcPts val="1500"/>
              </a:spcAft>
              <a:buSzPts val="1800"/>
              <a:buChar char="☐"/>
            </a:pPr>
            <a:r>
              <a:rPr lang="en" sz="1800"/>
              <a:t>Security testing methodology</a:t>
            </a:r>
            <a:endParaRPr sz="1800"/>
          </a:p>
        </p:txBody>
      </p:sp>
      <p:sp>
        <p:nvSpPr>
          <p:cNvPr id="2509" name="Google Shape;2509;p144"/>
          <p:cNvSpPr/>
          <p:nvPr/>
        </p:nvSpPr>
        <p:spPr>
          <a:xfrm>
            <a:off x="560233" y="1738623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44"/>
          <p:cNvSpPr/>
          <p:nvPr/>
        </p:nvSpPr>
        <p:spPr>
          <a:xfrm>
            <a:off x="560233" y="2208898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44"/>
          <p:cNvSpPr/>
          <p:nvPr/>
        </p:nvSpPr>
        <p:spPr>
          <a:xfrm>
            <a:off x="560233" y="2679161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2" name="Google Shape;25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3" name="Google Shape;2513;p144"/>
          <p:cNvSpPr/>
          <p:nvPr/>
        </p:nvSpPr>
        <p:spPr>
          <a:xfrm>
            <a:off x="560233" y="3186236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44"/>
          <p:cNvSpPr/>
          <p:nvPr/>
        </p:nvSpPr>
        <p:spPr>
          <a:xfrm>
            <a:off x="560233" y="3661507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144"/>
          <p:cNvSpPr/>
          <p:nvPr/>
        </p:nvSpPr>
        <p:spPr>
          <a:xfrm>
            <a:off x="560233" y="4099977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44"/>
          <p:cNvSpPr/>
          <p:nvPr/>
        </p:nvSpPr>
        <p:spPr>
          <a:xfrm>
            <a:off x="560233" y="4532161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#1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22" name="Google Shape;2522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523" name="Google Shape;2523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145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Regional bank hires your company to perform a security assessment on their network after a recent data breach. The attacker was able to steal financial data from the bank by compromising only a single server. Based on this information, what should be one of your key recommendations to the bank?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Move the financial data to another server on the same IP subnet 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Place a front-end web server in a demilitarized zone that only handles external web traffic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Issue new certificates to the web servers from the root certificate authority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Require all employees to change their passwords immediately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525" name="Google Shape;252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#1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31" name="Google Shape;2531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2532" name="Google Shape;2532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146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Regional bank hires your company to perform a security assessment on their network after a recent data breach. The attacker was able to steal financial data from the bank by compromising only a single server. Based on this information, what should be one of your key recommendations to the bank?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b="1">
                <a:highlight>
                  <a:srgbClr val="FFFF00"/>
                </a:highlight>
              </a:rPr>
              <a:t>Move the financial data to another server on the same IP subnet </a:t>
            </a:r>
            <a:endParaRPr b="1">
              <a:highlight>
                <a:srgbClr val="FFFF00"/>
              </a:highlight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Place a front-end web server in a demilitarized zone that only handles external web traffic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Issue new certificates to the web servers from the root certificate authority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Require all employees to change their passwords immediately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534" name="Google Shape;253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#2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40" name="Google Shape;2540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541" name="Google Shape;2541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47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You've just been hired to perform a pentest on an organization that has been subjected to a large-scale attack. The CIO is concerned with mitigating threats and vulnerabilities to totally eliminate risk. What is one of the first thing you should to when the job?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Start the wireshark application to start sniffing network traffic.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Establish attribution to suspected attackers.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Explain to the CIO that you cannot eliminate all risk, but you will be able to reduce risk to acceptable levels.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Interview all employees in the company to rule out possible insider threats.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543" name="Google Shape;25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Sample Question #2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2549" name="Google Shape;2549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550" name="Google Shape;2550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48"/>
          <p:cNvSpPr txBox="1">
            <a:spLocks noGrp="1"/>
          </p:cNvSpPr>
          <p:nvPr>
            <p:ph type="body" idx="3"/>
          </p:nvPr>
        </p:nvSpPr>
        <p:spPr>
          <a:xfrm>
            <a:off x="0" y="9343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You've just been hired to perform a pentest on an organization that has been subjected to a large-scale attack. The CIO is concerned with mitigating threats and vulnerabilities to totally eliminate risk. What is one of the first thing you should to when the job?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Start the wireshark application to start sniffing network traffic.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Establish attribution to suspected attackers.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 b="1">
                <a:solidFill>
                  <a:srgbClr val="24292E"/>
                </a:solidFill>
                <a:highlight>
                  <a:srgbClr val="FFFF00"/>
                </a:highlight>
              </a:rPr>
              <a:t>Explain to the CIO that you cannot eliminate all risk, but you will be able to reduce risk to acceptable levels.</a:t>
            </a:r>
            <a:endParaRPr b="1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24292E"/>
                </a:solidFill>
              </a:rPr>
              <a:t>Interview all employees in the company to rule out possible insider threats.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15240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552" name="Google Shape;255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97" y="3843250"/>
            <a:ext cx="866650" cy="1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Domain 6: Regulation / Policy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58" name="Google Shape;2558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major information security regulations and evaluations of corporation’s security policies. </a:t>
            </a:r>
            <a:endParaRPr/>
          </a:p>
        </p:txBody>
      </p:sp>
      <p:sp>
        <p:nvSpPr>
          <p:cNvPr id="2559" name="Google Shape;2559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560" name="Google Shape;2560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49"/>
          <p:cNvSpPr txBox="1">
            <a:spLocks noGrp="1"/>
          </p:cNvSpPr>
          <p:nvPr>
            <p:ph type="body" idx="3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maintain compliance with regulatory requirements, a security audit of the systems on a network must be performed to determine their compliance with security policies. Which one of the following tools would most likely be used in such as audit?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Port scanner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Protocol analyzer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Vulnerability scanner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Intrusion Detection System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Domain 6: Regulation / Policy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2567" name="Google Shape;2567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major information security regulations and evaluations of corporation’s security policies. </a:t>
            </a:r>
            <a:endParaRPr/>
          </a:p>
        </p:txBody>
      </p:sp>
      <p:sp>
        <p:nvSpPr>
          <p:cNvPr id="2568" name="Google Shape;2568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569" name="Google Shape;2569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50"/>
          <p:cNvSpPr txBox="1">
            <a:spLocks noGrp="1"/>
          </p:cNvSpPr>
          <p:nvPr>
            <p:ph type="body" idx="3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maintain compliance with regulatory requirements, a security audit of the systems on a network must be performed to determine their compliance with security policies. Which one of the following tools would most likely be used in such as audit?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Port scanner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Protocol analyzer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b="1">
                <a:highlight>
                  <a:srgbClr val="FFFF00"/>
                </a:highlight>
              </a:rPr>
              <a:t>Vulnerability scanner </a:t>
            </a:r>
            <a:endParaRPr b="1">
              <a:highlight>
                <a:srgbClr val="FFFF00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Intrusion Detection System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Domain 7: Ethics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76" name="Google Shape;2576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how to behave appropriately in situations that you may encounter as an ethical hacker.  </a:t>
            </a:r>
            <a:endParaRPr/>
          </a:p>
        </p:txBody>
      </p:sp>
      <p:sp>
        <p:nvSpPr>
          <p:cNvPr id="2577" name="Google Shape;2577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578" name="Google Shape;2578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51"/>
          <p:cNvSpPr txBox="1">
            <a:spLocks noGrp="1"/>
          </p:cNvSpPr>
          <p:nvPr>
            <p:ph type="body" idx="3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of the following statements regarding ethical hacking is incorrect?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Testing should be remotely performed offsite.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hackers should never use tools that have potential of exploiting vulnerabilities in the organizations IT system.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hacking should not involve writing to or modifying the target systems.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An organization should use ethical hackers who do not sell hardware/software or other consulting services.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CEH Certification</a:t>
            </a:r>
            <a:endParaRPr/>
          </a:p>
        </p:txBody>
      </p:sp>
      <p:sp>
        <p:nvSpPr>
          <p:cNvPr id="2066" name="Google Shape;2066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jobs that may require the CEH certification?</a:t>
            </a:r>
            <a:endParaRPr/>
          </a:p>
        </p:txBody>
      </p:sp>
      <p:sp>
        <p:nvSpPr>
          <p:cNvPr id="2067" name="Google Shape;2067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68" name="Google Shape;2068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0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Penetration Testing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Read Team/ Blue Team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Ethical Hackers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Security Specialists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Information Security Analysts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Security or Systems Administrators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Application Security Engineers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Vulnerability Management 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Domain 7: Ethics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2585" name="Google Shape;2585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section of the exam tests knowledge of how to behave appropriately in situations that you may encounter as an ethical hacker.  </a:t>
            </a:r>
            <a:endParaRPr/>
          </a:p>
        </p:txBody>
      </p:sp>
      <p:sp>
        <p:nvSpPr>
          <p:cNvPr id="2586" name="Google Shape;2586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587" name="Google Shape;2587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52"/>
          <p:cNvSpPr txBox="1">
            <a:spLocks noGrp="1"/>
          </p:cNvSpPr>
          <p:nvPr>
            <p:ph type="body" idx="3"/>
          </p:nvPr>
        </p:nvSpPr>
        <p:spPr>
          <a:xfrm>
            <a:off x="175" y="1519675"/>
            <a:ext cx="9144000" cy="338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Question: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Which of the following statements regarding ethical hacking is incorrect?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Testing should be remotely performed offsite.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b="1">
                <a:highlight>
                  <a:srgbClr val="FFFF00"/>
                </a:highlight>
              </a:rPr>
              <a:t>Ethical hackers should never use tools that have potential of exploiting vulnerabilities in the organizations IT system.</a:t>
            </a:r>
            <a:endParaRPr b="1">
              <a:highlight>
                <a:srgbClr val="FFFF00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Ethical hacking should not involve writing to or modifying the target systems.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/>
              <a:t>An organization should use ethical hackers who do not sell hardware/software or other consulting services.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5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hour</a:t>
            </a:r>
            <a:endParaRPr/>
          </a:p>
        </p:txBody>
      </p:sp>
      <p:sp>
        <p:nvSpPr>
          <p:cNvPr id="2594" name="Google Shape;2594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595" name="Google Shape;2595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5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Practice Quiz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 this activity, you will complete a practice CEH exam.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purpose of this review is not to achieve  a perfect score. It should be used as an opportunity to find less competent areas that you should focus on studying and preparing for.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4292E"/>
                </a:solidFill>
              </a:rPr>
              <a:t>Exam sent via Slack. </a:t>
            </a:r>
            <a:endParaRPr dirty="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CEH Certification</a:t>
            </a:r>
            <a:endParaRPr/>
          </a:p>
        </p:txBody>
      </p:sp>
      <p:sp>
        <p:nvSpPr>
          <p:cNvPr id="2075" name="Google Shape;207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learn with the certification?</a:t>
            </a:r>
            <a:endParaRPr/>
          </a:p>
        </p:txBody>
      </p:sp>
      <p:sp>
        <p:nvSpPr>
          <p:cNvPr id="2076" name="Google Shape;2076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77" name="Google Shape;2077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0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5885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Footprinting and Reconnaissance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Scanning and Enumeration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Vulnerability Analysis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System Hacking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Malware Threats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Sniffing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Social Engineering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Denial-of-Service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Session Hijacking</a:t>
            </a:r>
            <a:endParaRPr sz="1600"/>
          </a:p>
        </p:txBody>
      </p:sp>
      <p:sp>
        <p:nvSpPr>
          <p:cNvPr id="2079" name="Google Shape;2079;p108"/>
          <p:cNvSpPr txBox="1">
            <a:spLocks noGrp="1"/>
          </p:cNvSpPr>
          <p:nvPr>
            <p:ph type="body" idx="3"/>
          </p:nvPr>
        </p:nvSpPr>
        <p:spPr>
          <a:xfrm>
            <a:off x="3884300" y="1284250"/>
            <a:ext cx="50124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Evading IDS, Firewalls, and Honeypots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Web Servers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Web Applications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SQL Injection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Hacking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Wireless Network Platforms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IoT Hacking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Cloud Computer 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Cryptography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consider taking the CEH Exam </a:t>
            </a:r>
            <a:endParaRPr/>
          </a:p>
        </p:txBody>
      </p:sp>
      <p:sp>
        <p:nvSpPr>
          <p:cNvPr id="2085" name="Google Shape;2085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CEH is considered an entry-level exam and certification, the applicant must complete one of three credentials to take the exam:</a:t>
            </a:r>
            <a:endParaRPr/>
          </a:p>
        </p:txBody>
      </p:sp>
      <p:sp>
        <p:nvSpPr>
          <p:cNvPr id="2086" name="Google Shape;2086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87" name="Google Shape;2087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10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Attended training at an Accredited Training Center</a:t>
            </a:r>
            <a:endParaRPr sz="1800"/>
          </a:p>
        </p:txBody>
      </p:sp>
      <p:sp>
        <p:nvSpPr>
          <p:cNvPr id="2089" name="Google Shape;2089;p10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Completed iClass, through EC-Council's learning portal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0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Completed Self Study, after an application and proof of two years relevant Info Sec experience is provided</a:t>
            </a:r>
            <a:endParaRPr sz="1600"/>
          </a:p>
        </p:txBody>
      </p:sp>
      <p:sp>
        <p:nvSpPr>
          <p:cNvPr id="2091" name="Google Shape;2091;p10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Without two years of experience, you can also request consideration based on educational background</a:t>
            </a:r>
            <a:endParaRPr sz="1600"/>
          </a:p>
        </p:txBody>
      </p:sp>
      <p:sp>
        <p:nvSpPr>
          <p:cNvPr id="2092" name="Google Shape;2092;p109"/>
          <p:cNvSpPr/>
          <p:nvPr/>
        </p:nvSpPr>
        <p:spPr>
          <a:xfrm>
            <a:off x="377900" y="3925850"/>
            <a:ext cx="850200" cy="6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3" name="Google Shape;209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3752975"/>
            <a:ext cx="938898" cy="9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CEH Specs</a:t>
            </a:r>
            <a:endParaRPr/>
          </a:p>
        </p:txBody>
      </p:sp>
      <p:sp>
        <p:nvSpPr>
          <p:cNvPr id="2099" name="Google Shape;2099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CEH Certification is obtained through passing the CEH V10 version of the Exam. </a:t>
            </a:r>
            <a:endParaRPr/>
          </a:p>
        </p:txBody>
      </p:sp>
      <p:sp>
        <p:nvSpPr>
          <p:cNvPr id="2100" name="Google Shape;2100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101" name="Google Shape;2101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1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There are 125 multiple-choice questions on the exam.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3" name="Google Shape;2103;p11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exam lasts 4 hours.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4" name="Google Shape;2104;p11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cost of the exam is $500.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5" name="Google Shape;2105;p11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exam is vendor-neutral.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is the Exam Graded?</a:t>
            </a:r>
            <a:endParaRPr/>
          </a:p>
        </p:txBody>
      </p:sp>
      <p:sp>
        <p:nvSpPr>
          <p:cNvPr id="2111" name="Google Shape;2111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</a:t>
            </a:r>
            <a:r>
              <a:rPr lang="en">
                <a:solidFill>
                  <a:srgbClr val="CC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EC-Council</a:t>
            </a:r>
            <a:r>
              <a:rPr lang="en"/>
              <a:t>:</a:t>
            </a:r>
            <a:endParaRPr/>
          </a:p>
        </p:txBody>
      </p:sp>
      <p:sp>
        <p:nvSpPr>
          <p:cNvPr id="2112" name="Google Shape;2112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13" name="Google Shape;2113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11"/>
          <p:cNvSpPr txBox="1">
            <a:spLocks noGrp="1"/>
          </p:cNvSpPr>
          <p:nvPr>
            <p:ph type="body" idx="3"/>
          </p:nvPr>
        </p:nvSpPr>
        <p:spPr>
          <a:xfrm>
            <a:off x="0" y="1187888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EC-Council Exams are provided in multiple forms (i.e. different question banks).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Each form is carefully analyzed through beta testing with an appropriate sample group under the purview of a committee of subject matter experts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ensures that each of our exams not only have academic rigor but also have "real world" applicability.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EC-Council also has a process to determine the difficulty rating of each question 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The individual rating contributes to an overall "Cut Score" for each exam form.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To ensure each form has equal assessment standards, cut scores are set on a "per exam form" basis. Depending on which exam form is challenged, cut scores can range from 60% to 85%."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2761</Words>
  <Application>Microsoft Macintosh PowerPoint</Application>
  <PresentationFormat>On-screen Show (16:9)</PresentationFormat>
  <Paragraphs>477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Roboto Mono</vt:lpstr>
      <vt:lpstr>Roboto Light</vt:lpstr>
      <vt:lpstr>Montserrat SemiBold</vt:lpstr>
      <vt:lpstr>Roboto</vt:lpstr>
      <vt:lpstr>Roboto Medium</vt:lpstr>
      <vt:lpstr>Arial</vt:lpstr>
      <vt:lpstr>Roboto Thin</vt:lpstr>
      <vt:lpstr>Simple Light</vt:lpstr>
      <vt:lpstr>Simple Light</vt:lpstr>
      <vt:lpstr>Certification Prep Day 1</vt:lpstr>
      <vt:lpstr>Class Objectives</vt:lpstr>
      <vt:lpstr>Introduction to CEH</vt:lpstr>
      <vt:lpstr>What is a Certified Ethical Hacker? </vt:lpstr>
      <vt:lpstr>Introduction to CEH Certification</vt:lpstr>
      <vt:lpstr>Introduction to CEH Certification</vt:lpstr>
      <vt:lpstr>When should you consider taking the CEH Exam </vt:lpstr>
      <vt:lpstr>CEH Specs</vt:lpstr>
      <vt:lpstr>How is the Exam Graded?</vt:lpstr>
      <vt:lpstr>Domain Breakdown</vt:lpstr>
      <vt:lpstr>CEH Topics Breakdown</vt:lpstr>
      <vt:lpstr>Domain 1: Background</vt:lpstr>
      <vt:lpstr>Domain 1: Background</vt:lpstr>
      <vt:lpstr>Sample Question #1</vt:lpstr>
      <vt:lpstr>Sample Question #1</vt:lpstr>
      <vt:lpstr>Sample Question #2</vt:lpstr>
      <vt:lpstr>Sample Question #2</vt:lpstr>
      <vt:lpstr>Domain 2: Analysis and Assessment</vt:lpstr>
      <vt:lpstr>Domain 2: Analysis and Assessment</vt:lpstr>
      <vt:lpstr>Sample Question #1</vt:lpstr>
      <vt:lpstr>Sample Question #1</vt:lpstr>
      <vt:lpstr>Sample Question #2</vt:lpstr>
      <vt:lpstr>Sample Question #2</vt:lpstr>
      <vt:lpstr>Sample Question #3</vt:lpstr>
      <vt:lpstr>Sample Question #3</vt:lpstr>
      <vt:lpstr>Domain 3: Security</vt:lpstr>
      <vt:lpstr>Domain 3: Security</vt:lpstr>
      <vt:lpstr>Sample Question #1</vt:lpstr>
      <vt:lpstr>Sample Question #1</vt:lpstr>
      <vt:lpstr>Sample Question #2</vt:lpstr>
      <vt:lpstr>Sample Question #2</vt:lpstr>
      <vt:lpstr>Sample Question #3</vt:lpstr>
      <vt:lpstr>Sample Question #3</vt:lpstr>
      <vt:lpstr>Domain 4: Tools / Systems Programs </vt:lpstr>
      <vt:lpstr>Domain 4: Tools / Systems Programs </vt:lpstr>
      <vt:lpstr>Sample Question #1</vt:lpstr>
      <vt:lpstr>Sample Question #1</vt:lpstr>
      <vt:lpstr>Sample Question #2</vt:lpstr>
      <vt:lpstr>Sample Question #2</vt:lpstr>
      <vt:lpstr>PowerPoint Presentation</vt:lpstr>
      <vt:lpstr>The following domains were not covered in class...</vt:lpstr>
      <vt:lpstr>Domain 5: Procedures and Methodology </vt:lpstr>
      <vt:lpstr>Sample Question #1</vt:lpstr>
      <vt:lpstr>Sample Question #1</vt:lpstr>
      <vt:lpstr>Sample Question #2</vt:lpstr>
      <vt:lpstr>Sample Question #2</vt:lpstr>
      <vt:lpstr>Domain 6: Regulation / Policy</vt:lpstr>
      <vt:lpstr>Domain 6: Regulation / Policy</vt:lpstr>
      <vt:lpstr>Domain 7: Ethics</vt:lpstr>
      <vt:lpstr>Domain 7: Ethics</vt:lpstr>
      <vt:lpstr>1 hour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 Prep Day 1</dc:title>
  <cp:lastModifiedBy>Michael Bermingham</cp:lastModifiedBy>
  <cp:revision>8</cp:revision>
  <dcterms:modified xsi:type="dcterms:W3CDTF">2019-08-14T03:35:36Z</dcterms:modified>
</cp:coreProperties>
</file>